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5" r:id="rId4"/>
    <p:sldId id="266" r:id="rId5"/>
    <p:sldId id="268" r:id="rId6"/>
    <p:sldId id="267" r:id="rId7"/>
    <p:sldId id="269" r:id="rId8"/>
    <p:sldId id="283" r:id="rId9"/>
    <p:sldId id="284" r:id="rId10"/>
    <p:sldId id="273" r:id="rId11"/>
    <p:sldId id="285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FE56-FA30-423B-9490-626ECC802F9E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9378-912C-4300-BD9B-24216A5C35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5AE4-E26B-4822-9245-CD6CB5CAE64D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1EF2-FDB2-487A-9EA5-F6873FC33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48A9-03F7-4610-A2AC-5F4A349CFF25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8046-FB00-4240-8181-8C27F61E58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9301-D755-43F2-B86C-5B520C0EAD57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E3A0-D5B6-4480-B23F-2421622502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3A147-DB88-4C4D-AEC8-CBB82117DC38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DF4F-BDAB-439E-AB6F-1AE090A61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4482-5A1D-4B15-B406-A2A4BF6880CC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C2ED0-808A-4C7A-ADD9-B165A27729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ADEB-5B38-4E0A-A288-570B6733E3E2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AA02-D673-490B-920A-636B047C4A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16D60-0982-4FD6-BEA1-520C10CA5679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C681-B790-4661-BD35-626A16302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34806-60DD-46F9-92A9-B46FD83B8BAB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7E4B3-2CA6-43F1-B548-A9B8395BE5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F18B-5705-4626-A88B-FA849374F64F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A93B-20CA-48A9-A9BB-F789573C8B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8D9C-0EA6-4D58-8EE3-9F16DC201975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C59B-527E-482C-A266-04A68FBC93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549F60-FC2F-4AC9-9E4F-9C4DD8492D0B}" type="datetimeFigureOut">
              <a:rPr lang="cs-CZ"/>
              <a:pPr>
                <a:defRPr/>
              </a:pPr>
              <a:t>11.05.2020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4EBCD7-7538-4E9E-A9F0-FF18C856A2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Změny atmosférického tlaku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7. třída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ovéPole 1"/>
          <p:cNvSpPr txBox="1">
            <a:spLocks noChangeArrowheads="1"/>
          </p:cNvSpPr>
          <p:nvPr/>
        </p:nvSpPr>
        <p:spPr bwMode="auto">
          <a:xfrm>
            <a:off x="425769" y="1268760"/>
            <a:ext cx="81359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2000" u="sng" dirty="0" smtClean="0">
              <a:latin typeface="Calibri" pitchFamily="34" charset="0"/>
            </a:endParaRPr>
          </a:p>
          <a:p>
            <a:r>
              <a:rPr lang="cs-CZ" sz="2000" u="sng" dirty="0" smtClean="0">
                <a:latin typeface="Calibri" pitchFamily="34" charset="0"/>
              </a:rPr>
              <a:t>Deformační </a:t>
            </a:r>
            <a:r>
              <a:rPr lang="cs-CZ" sz="2000" u="sng" dirty="0">
                <a:latin typeface="Calibri" pitchFamily="34" charset="0"/>
              </a:rPr>
              <a:t>(kovový) manometr </a:t>
            </a:r>
          </a:p>
          <a:p>
            <a:r>
              <a:rPr lang="cs-CZ" sz="2000" dirty="0">
                <a:latin typeface="Calibri" pitchFamily="34" charset="0"/>
              </a:rPr>
              <a:t>tlak se měří ze změn vyvolaných pružnou deformací</a:t>
            </a:r>
          </a:p>
          <a:p>
            <a:r>
              <a:rPr lang="cs-CZ" sz="2000" dirty="0">
                <a:latin typeface="Calibri" pitchFamily="34" charset="0"/>
              </a:rPr>
              <a:t>jeho částí: ohnutá kovová trubice spojená s ručkou přístroje se po jejím naplnění tekutinou deformuje. Deformace se přenáší na ručku, která se pohybuje </a:t>
            </a:r>
            <a:r>
              <a:rPr lang="cs-CZ" sz="2000" dirty="0" smtClean="0">
                <a:latin typeface="Calibri" pitchFamily="34" charset="0"/>
              </a:rPr>
              <a:t>nad stupnicí</a:t>
            </a:r>
            <a:r>
              <a:rPr lang="cs-CZ" sz="2000" dirty="0">
                <a:latin typeface="Calibri" pitchFamily="34" charset="0"/>
              </a:rPr>
              <a:t>. Tento typ manometru slouží pro měření větších tlaků.</a:t>
            </a:r>
          </a:p>
        </p:txBody>
      </p:sp>
      <p:pic>
        <p:nvPicPr>
          <p:cNvPr id="30722" name="Picture 2" descr="http://fyzika.jreichl.com/data/M_tekutiny_soubory/image00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920" y="3789040"/>
            <a:ext cx="2037209" cy="2750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4" descr="http://www.amp-hydraulika.cz/images/manometry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7965" y="3775312"/>
            <a:ext cx="2034245" cy="265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1"/>
          <p:cNvSpPr txBox="1">
            <a:spLocks noChangeArrowheads="1"/>
          </p:cNvSpPr>
          <p:nvPr/>
        </p:nvSpPr>
        <p:spPr bwMode="auto">
          <a:xfrm>
            <a:off x="353538" y="255424"/>
            <a:ext cx="8280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Manometr</a:t>
            </a:r>
            <a:r>
              <a:rPr lang="cs-CZ" sz="2400" dirty="0"/>
              <a:t> (též tlakoměr) je mechanické měřidlo tlaku plynu nebo kapaliny.</a:t>
            </a:r>
            <a:r>
              <a:rPr lang="cs-CZ" sz="2800" dirty="0"/>
              <a:t> </a:t>
            </a:r>
            <a:endParaRPr lang="cs-CZ" sz="2800" u="sng" dirty="0" smtClean="0">
              <a:latin typeface="Calibri" pitchFamily="34" charset="0"/>
            </a:endParaRPr>
          </a:p>
          <a:p>
            <a:endParaRPr lang="cs-CZ" sz="2800" u="sng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71048" y="2568972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Úkoly v pracovním sešitě – pošli jako obvykle.</a:t>
            </a:r>
          </a:p>
          <a:p>
            <a:r>
              <a:rPr lang="cs-CZ" dirty="0" smtClean="0"/>
              <a:t>Str. 39 – </a:t>
            </a:r>
            <a:r>
              <a:rPr lang="cs-CZ" dirty="0" err="1" smtClean="0"/>
              <a:t>cv</a:t>
            </a:r>
            <a:r>
              <a:rPr lang="cs-CZ" dirty="0" smtClean="0"/>
              <a:t>. 1 – dobrovolné</a:t>
            </a:r>
          </a:p>
          <a:p>
            <a:r>
              <a:rPr lang="cs-CZ" dirty="0"/>
              <a:t> </a:t>
            </a:r>
            <a:r>
              <a:rPr lang="cs-CZ" dirty="0" smtClean="0"/>
              <a:t>              </a:t>
            </a:r>
            <a:r>
              <a:rPr lang="cs-CZ" dirty="0" err="1" smtClean="0"/>
              <a:t>cv</a:t>
            </a:r>
            <a:r>
              <a:rPr lang="cs-CZ" dirty="0" smtClean="0"/>
              <a:t>. 2 – povinné</a:t>
            </a:r>
          </a:p>
          <a:p>
            <a:r>
              <a:rPr lang="cs-CZ" dirty="0"/>
              <a:t> </a:t>
            </a:r>
            <a:r>
              <a:rPr lang="cs-CZ" dirty="0" smtClean="0"/>
              <a:t>              </a:t>
            </a:r>
            <a:r>
              <a:rPr lang="cs-CZ" dirty="0" err="1" smtClean="0"/>
              <a:t>cv</a:t>
            </a:r>
            <a:r>
              <a:rPr lang="cs-CZ" dirty="0" smtClean="0"/>
              <a:t>. 3 – dopočítej          gravitační síla          vztlaková síla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m = 820 kg             </a:t>
            </a:r>
            <a:r>
              <a:rPr lang="cs-CZ" dirty="0" err="1" smtClean="0"/>
              <a:t>Fvz</a:t>
            </a:r>
            <a:r>
              <a:rPr lang="cs-CZ" dirty="0" smtClean="0"/>
              <a:t> = V . </a:t>
            </a:r>
            <a:r>
              <a:rPr lang="cs-CZ" dirty="0"/>
              <a:t>ρ</a:t>
            </a:r>
            <a:r>
              <a:rPr lang="cs-CZ" dirty="0" smtClean="0"/>
              <a:t> . g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</a:t>
            </a:r>
            <a:r>
              <a:rPr lang="cs-CZ" dirty="0" err="1" smtClean="0"/>
              <a:t>Fg</a:t>
            </a:r>
            <a:r>
              <a:rPr lang="cs-CZ" dirty="0" smtClean="0"/>
              <a:t> = m . g               </a:t>
            </a:r>
            <a:r>
              <a:rPr lang="cs-CZ" dirty="0" err="1" smtClean="0"/>
              <a:t>Fvz</a:t>
            </a:r>
            <a:r>
              <a:rPr lang="cs-CZ" dirty="0" smtClean="0"/>
              <a:t> = 1000 . 1,29 . 10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</a:t>
            </a:r>
            <a:r>
              <a:rPr lang="cs-CZ" dirty="0" err="1" smtClean="0"/>
              <a:t>Fg</a:t>
            </a:r>
            <a:r>
              <a:rPr lang="cs-CZ" dirty="0" smtClean="0"/>
              <a:t> = 820 . 10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</a:t>
            </a:r>
            <a:r>
              <a:rPr lang="cs-CZ" dirty="0" err="1" smtClean="0"/>
              <a:t>Fg</a:t>
            </a:r>
            <a:r>
              <a:rPr lang="cs-CZ" dirty="0" smtClean="0"/>
              <a:t> =          N</a:t>
            </a:r>
          </a:p>
          <a:p>
            <a:r>
              <a:rPr lang="cs-CZ" dirty="0" smtClean="0"/>
              <a:t>Str. 40 – </a:t>
            </a:r>
            <a:r>
              <a:rPr lang="cs-CZ" dirty="0" err="1" smtClean="0"/>
              <a:t>cv</a:t>
            </a:r>
            <a:r>
              <a:rPr lang="cs-CZ" dirty="0" smtClean="0"/>
              <a:t>. 1 </a:t>
            </a:r>
            <a:r>
              <a:rPr lang="cs-CZ" dirty="0" err="1" smtClean="0"/>
              <a:t>a,b</a:t>
            </a:r>
            <a:endParaRPr lang="cs-CZ" dirty="0" smtClean="0"/>
          </a:p>
          <a:p>
            <a:r>
              <a:rPr lang="cs-CZ" dirty="0" smtClean="0"/>
              <a:t>              </a:t>
            </a:r>
            <a:r>
              <a:rPr lang="cs-CZ" dirty="0" err="1" smtClean="0"/>
              <a:t>cv</a:t>
            </a:r>
            <a:r>
              <a:rPr lang="cs-CZ" dirty="0" smtClean="0"/>
              <a:t>. 2 dopočítej        p = 101 325 Pa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S = 4 cm² = 0,0004m²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F = p . S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F = </a:t>
            </a:r>
          </a:p>
          <a:p>
            <a:r>
              <a:rPr lang="cs-CZ" dirty="0" smtClean="0"/>
              <a:t>Str. 41 – </a:t>
            </a:r>
            <a:r>
              <a:rPr lang="cs-CZ" dirty="0" err="1" smtClean="0"/>
              <a:t>cv</a:t>
            </a:r>
            <a:r>
              <a:rPr lang="cs-CZ" dirty="0" smtClean="0"/>
              <a:t>. 3 – spoj správné odpovědi</a:t>
            </a:r>
          </a:p>
          <a:p>
            <a:r>
              <a:rPr lang="cs-CZ"/>
              <a:t> </a:t>
            </a:r>
            <a:r>
              <a:rPr lang="cs-CZ" smtClean="0"/>
              <a:t>             </a:t>
            </a:r>
            <a:r>
              <a:rPr lang="cs-CZ" dirty="0" err="1" smtClean="0"/>
              <a:t>cv</a:t>
            </a:r>
            <a:r>
              <a:rPr lang="cs-CZ" dirty="0" smtClean="0"/>
              <a:t>. 4 - dobrovolné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88640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Nové učivo – odpovídej si na otázky.</a:t>
            </a:r>
          </a:p>
          <a:p>
            <a:r>
              <a:rPr lang="cs-CZ" dirty="0" smtClean="0"/>
              <a:t>Jak se mění atmosférický tlak s nadmořskou výškou?</a:t>
            </a:r>
          </a:p>
          <a:p>
            <a:r>
              <a:rPr lang="cs-CZ" dirty="0" smtClean="0"/>
              <a:t>Kde je největší atmosférický tlak?</a:t>
            </a:r>
          </a:p>
          <a:p>
            <a:r>
              <a:rPr lang="cs-CZ" dirty="0" smtClean="0"/>
              <a:t>Jak se nazývají přístroje k měření atmosférického tlaku?</a:t>
            </a:r>
          </a:p>
          <a:p>
            <a:r>
              <a:rPr lang="cs-CZ" dirty="0" smtClean="0"/>
              <a:t>Proč může vzlétnout balon?</a:t>
            </a:r>
          </a:p>
          <a:p>
            <a:r>
              <a:rPr lang="cs-CZ" dirty="0" smtClean="0"/>
              <a:t>Kdy nastane přetlak, kdy podtlak – říkej si příklady.</a:t>
            </a:r>
          </a:p>
          <a:p>
            <a:r>
              <a:rPr lang="cs-CZ" dirty="0" smtClean="0"/>
              <a:t>Jak </a:t>
            </a:r>
            <a:r>
              <a:rPr lang="cs-CZ" smtClean="0"/>
              <a:t>(čím) měříme </a:t>
            </a:r>
            <a:r>
              <a:rPr lang="cs-CZ" dirty="0" smtClean="0"/>
              <a:t>přetlak, podtlak?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90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- Změny atmosférického tlaku PowerPoint Presentation, 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403648" y="58052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Odpověz.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20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250825" y="260350"/>
            <a:ext cx="489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C00000"/>
                </a:solidFill>
                <a:latin typeface="Calibri" pitchFamily="34" charset="0"/>
              </a:rPr>
              <a:t>Změny atmosférického tlaku</a:t>
            </a:r>
          </a:p>
        </p:txBody>
      </p:sp>
      <p:sp>
        <p:nvSpPr>
          <p:cNvPr id="22530" name="TextovéPole 2"/>
          <p:cNvSpPr txBox="1">
            <a:spLocks noChangeArrowheads="1"/>
          </p:cNvSpPr>
          <p:nvPr/>
        </p:nvSpPr>
        <p:spPr bwMode="auto">
          <a:xfrm>
            <a:off x="250825" y="908050"/>
            <a:ext cx="8642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Atmosférický tlak se stoupající nadmořskou výškou klesá.</a:t>
            </a:r>
          </a:p>
        </p:txBody>
      </p:sp>
      <p:sp>
        <p:nvSpPr>
          <p:cNvPr id="22531" name="TextovéPole 3"/>
          <p:cNvSpPr txBox="1">
            <a:spLocks noChangeArrowheads="1"/>
          </p:cNvSpPr>
          <p:nvPr/>
        </p:nvSpPr>
        <p:spPr bwMode="auto">
          <a:xfrm>
            <a:off x="250825" y="1700213"/>
            <a:ext cx="8066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Největší atm. tlak je u hladiny moře – 1 013 hPa. </a:t>
            </a:r>
          </a:p>
        </p:txBody>
      </p:sp>
      <p:sp>
        <p:nvSpPr>
          <p:cNvPr id="22532" name="TextovéPole 4"/>
          <p:cNvSpPr txBox="1">
            <a:spLocks noChangeArrowheads="1"/>
          </p:cNvSpPr>
          <p:nvPr/>
        </p:nvSpPr>
        <p:spPr bwMode="auto">
          <a:xfrm>
            <a:off x="257175" y="2565400"/>
            <a:ext cx="8424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Vystoupíme-li o 10 m výše je tlak v našem okolí o 100 Pa nižší.</a:t>
            </a:r>
          </a:p>
        </p:txBody>
      </p:sp>
      <p:sp>
        <p:nvSpPr>
          <p:cNvPr id="22533" name="TextovéPole 5"/>
          <p:cNvSpPr txBox="1">
            <a:spLocks noChangeArrowheads="1"/>
          </p:cNvSpPr>
          <p:nvPr/>
        </p:nvSpPr>
        <p:spPr bwMode="auto">
          <a:xfrm>
            <a:off x="292100" y="3644900"/>
            <a:ext cx="83899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Změny atm. tlaku byly podrobně proměřeny, a podle těchto měření byly sestrojeny přístroje:</a:t>
            </a:r>
          </a:p>
        </p:txBody>
      </p:sp>
      <p:sp>
        <p:nvSpPr>
          <p:cNvPr id="22534" name="TextovéPole 6"/>
          <p:cNvSpPr txBox="1">
            <a:spLocks noChangeArrowheads="1"/>
          </p:cNvSpPr>
          <p:nvPr/>
        </p:nvSpPr>
        <p:spPr bwMode="auto">
          <a:xfrm>
            <a:off x="292100" y="4941888"/>
            <a:ext cx="83899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C00000"/>
                </a:solidFill>
                <a:latin typeface="Calibri" pitchFamily="34" charset="0"/>
              </a:rPr>
              <a:t>Výškoměry – </a:t>
            </a:r>
            <a:r>
              <a:rPr lang="cs-CZ" sz="2800">
                <a:latin typeface="Calibri" pitchFamily="34" charset="0"/>
              </a:rPr>
              <a:t>aneroidy upravené tak, že na stupnici je místo hodnot atm. tlaku přímo uvedena nadm. výška měření.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Soubor:Aircraft altime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708275"/>
            <a:ext cx="5329238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ovéPole 1"/>
          <p:cNvSpPr txBox="1">
            <a:spLocks noChangeArrowheads="1"/>
          </p:cNvSpPr>
          <p:nvPr/>
        </p:nvSpPr>
        <p:spPr bwMode="auto">
          <a:xfrm>
            <a:off x="179388" y="260350"/>
            <a:ext cx="860583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Používá </a:t>
            </a:r>
            <a:r>
              <a:rPr lang="cs-CZ" sz="2800" dirty="0" smtClean="0">
                <a:latin typeface="Calibri" pitchFamily="34" charset="0"/>
              </a:rPr>
              <a:t>se především </a:t>
            </a:r>
            <a:r>
              <a:rPr lang="cs-CZ" sz="2800" dirty="0">
                <a:latin typeface="Calibri" pitchFamily="34" charset="0"/>
              </a:rPr>
              <a:t>v letecké dopravě, v přenosné verzi ho používají také horolezci a potápěči během svých výprav. Nevýhodou tohoto výškoměru je závislost na momentálním tlaku vzduchu, nebo-</a:t>
            </a:r>
            <a:r>
              <a:rPr lang="cs-CZ" sz="2800" dirty="0" err="1">
                <a:latin typeface="Calibri" pitchFamily="34" charset="0"/>
              </a:rPr>
              <a:t>li</a:t>
            </a:r>
            <a:r>
              <a:rPr lang="cs-CZ" sz="2800" dirty="0">
                <a:latin typeface="Calibri" pitchFamily="34" charset="0"/>
              </a:rPr>
              <a:t> počasí. Na správném nastavení výškoměru závisí bezpečnost letadla.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ovéPole 1"/>
          <p:cNvSpPr txBox="1">
            <a:spLocks noChangeArrowheads="1"/>
          </p:cNvSpPr>
          <p:nvPr/>
        </p:nvSpPr>
        <p:spPr bwMode="auto">
          <a:xfrm>
            <a:off x="539750" y="260350"/>
            <a:ext cx="7704138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Vztlaková síla působící na těleso v atmosféře Země</a:t>
            </a:r>
          </a:p>
        </p:txBody>
      </p:sp>
      <p:sp>
        <p:nvSpPr>
          <p:cNvPr id="24578" name="TextovéPole 2"/>
          <p:cNvSpPr txBox="1">
            <a:spLocks noChangeArrowheads="1"/>
          </p:cNvSpPr>
          <p:nvPr/>
        </p:nvSpPr>
        <p:spPr bwMode="auto">
          <a:xfrm>
            <a:off x="539750" y="1052513"/>
            <a:ext cx="8064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Na každé těleso v atmosférickém vzduchu působí vztlaková síla. Podle Archimedova zákona platí: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971550" y="2076450"/>
            <a:ext cx="2089150" cy="5222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Fvz = V.</a:t>
            </a:r>
            <a:r>
              <a:rPr lang="el-GR" sz="2800">
                <a:latin typeface="Calibri" pitchFamily="34" charset="0"/>
              </a:rPr>
              <a:t>ρ</a:t>
            </a:r>
            <a:r>
              <a:rPr lang="cs-CZ" sz="2800">
                <a:latin typeface="Calibri" pitchFamily="34" charset="0"/>
              </a:rPr>
              <a:t>v.g</a:t>
            </a:r>
          </a:p>
        </p:txBody>
      </p:sp>
      <p:sp>
        <p:nvSpPr>
          <p:cNvPr id="24580" name="TextovéPole 4"/>
          <p:cNvSpPr txBox="1">
            <a:spLocks noChangeArrowheads="1"/>
          </p:cNvSpPr>
          <p:nvPr/>
        </p:nvSpPr>
        <p:spPr bwMode="auto">
          <a:xfrm>
            <a:off x="850900" y="2781300"/>
            <a:ext cx="68405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kde V je objem tělesa a </a:t>
            </a:r>
            <a:r>
              <a:rPr lang="el-GR" sz="2800">
                <a:latin typeface="Calibri" pitchFamily="34" charset="0"/>
              </a:rPr>
              <a:t>ρ</a:t>
            </a:r>
            <a:r>
              <a:rPr lang="cs-CZ" sz="2800">
                <a:latin typeface="Calibri" pitchFamily="34" charset="0"/>
              </a:rPr>
              <a:t>v je hustota vzduchu.</a:t>
            </a:r>
          </a:p>
        </p:txBody>
      </p:sp>
      <p:sp>
        <p:nvSpPr>
          <p:cNvPr id="24581" name="TextovéPole 5"/>
          <p:cNvSpPr txBox="1">
            <a:spLocks noChangeArrowheads="1"/>
          </p:cNvSpPr>
          <p:nvPr/>
        </p:nvSpPr>
        <p:spPr bwMode="auto">
          <a:xfrm>
            <a:off x="395288" y="3644900"/>
            <a:ext cx="76327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Je-li vztlaková síla ve vzduchu větší než gravitační síla, směřuje výslednice těchto sil vzhůru a těleso ve vzduchu </a:t>
            </a:r>
            <a:r>
              <a:rPr lang="cs-CZ" sz="2800" dirty="0" smtClean="0">
                <a:latin typeface="Calibri" pitchFamily="34" charset="0"/>
              </a:rPr>
              <a:t>stoupá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- např. balon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24582" name="TextovéPole 6"/>
          <p:cNvSpPr txBox="1">
            <a:spLocks noChangeArrowheads="1"/>
          </p:cNvSpPr>
          <p:nvPr/>
        </p:nvSpPr>
        <p:spPr bwMode="auto">
          <a:xfrm>
            <a:off x="1116013" y="5516563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F = Fvz - Fg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s://upload.wikimedia.org/wikipedia/commons/thumb/c/c3/Horkovzdu%C5%A1n%C3%BD_balon.jpg/220px-Horkovzdu%C5%A1n%C3%BD_ba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404813"/>
            <a:ext cx="4081462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ovéPole 2"/>
          <p:cNvSpPr txBox="1">
            <a:spLocks noChangeArrowheads="1"/>
          </p:cNvSpPr>
          <p:nvPr/>
        </p:nvSpPr>
        <p:spPr bwMode="auto">
          <a:xfrm>
            <a:off x="5795963" y="620713"/>
            <a:ext cx="1189037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Balon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508625" y="1484313"/>
            <a:ext cx="3455988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Balon se plní plynem, který má menší hustotu než </a:t>
            </a:r>
            <a:r>
              <a:rPr lang="cs-CZ" sz="2800" dirty="0" err="1">
                <a:latin typeface="+mn-lt"/>
              </a:rPr>
              <a:t>atm</a:t>
            </a:r>
            <a:r>
              <a:rPr lang="cs-CZ" sz="2800" dirty="0">
                <a:latin typeface="+mn-lt"/>
              </a:rPr>
              <a:t>. vzduch.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Např.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horký vzduch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vodík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helium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ovéPole 1"/>
          <p:cNvSpPr txBox="1">
            <a:spLocks noChangeArrowheads="1"/>
          </p:cNvSpPr>
          <p:nvPr/>
        </p:nvSpPr>
        <p:spPr bwMode="auto">
          <a:xfrm>
            <a:off x="414246" y="242095"/>
            <a:ext cx="5040312" cy="5222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Tlak vzduchu v uzavřené nádobě</a:t>
            </a:r>
          </a:p>
        </p:txBody>
      </p:sp>
      <p:sp>
        <p:nvSpPr>
          <p:cNvPr id="26626" name="TextovéPole 2"/>
          <p:cNvSpPr txBox="1">
            <a:spLocks noChangeArrowheads="1"/>
          </p:cNvSpPr>
          <p:nvPr/>
        </p:nvSpPr>
        <p:spPr bwMode="auto">
          <a:xfrm>
            <a:off x="323528" y="873320"/>
            <a:ext cx="82089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Injekční stříkačka – pokud ji stlačujeme, tlak stlačeného vzduchu je větší než </a:t>
            </a:r>
            <a:r>
              <a:rPr lang="cs-CZ" sz="2000" dirty="0" err="1">
                <a:latin typeface="Calibri" pitchFamily="34" charset="0"/>
              </a:rPr>
              <a:t>atm</a:t>
            </a:r>
            <a:r>
              <a:rPr lang="cs-CZ" sz="2000" dirty="0">
                <a:latin typeface="Calibri" pitchFamily="34" charset="0"/>
              </a:rPr>
              <a:t>. </a:t>
            </a:r>
            <a:r>
              <a:rPr lang="cs-CZ" sz="2000" dirty="0" smtClean="0">
                <a:latin typeface="Calibri" pitchFamily="34" charset="0"/>
              </a:rPr>
              <a:t>tlak  </a:t>
            </a:r>
            <a:r>
              <a:rPr lang="cs-CZ" sz="2000" dirty="0">
                <a:latin typeface="Calibri" pitchFamily="34" charset="0"/>
              </a:rPr>
              <a:t>- vznikne </a:t>
            </a:r>
            <a:r>
              <a:rPr lang="cs-CZ" sz="2000" b="1" dirty="0">
                <a:latin typeface="Calibri" pitchFamily="34" charset="0"/>
              </a:rPr>
              <a:t>přetlak</a:t>
            </a:r>
          </a:p>
        </p:txBody>
      </p:sp>
      <p:sp>
        <p:nvSpPr>
          <p:cNvPr id="26627" name="TextovéPole 3"/>
          <p:cNvSpPr txBox="1">
            <a:spLocks noChangeArrowheads="1"/>
          </p:cNvSpPr>
          <p:nvPr/>
        </p:nvSpPr>
        <p:spPr bwMode="auto">
          <a:xfrm>
            <a:off x="323529" y="1581206"/>
            <a:ext cx="82089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Injekční stříkačka – pokud píst táhneme co nejdál od otvoru, vzduch se pístem zřeďuje. Tlak zředěného vzduchu je menší než </a:t>
            </a:r>
            <a:r>
              <a:rPr lang="cs-CZ" sz="2000" dirty="0" err="1">
                <a:latin typeface="Calibri" pitchFamily="34" charset="0"/>
              </a:rPr>
              <a:t>atm</a:t>
            </a:r>
            <a:r>
              <a:rPr lang="cs-CZ" sz="2000" dirty="0">
                <a:latin typeface="Calibri" pitchFamily="34" charset="0"/>
              </a:rPr>
              <a:t>. </a:t>
            </a:r>
            <a:r>
              <a:rPr lang="cs-CZ" sz="2000" dirty="0" smtClean="0">
                <a:latin typeface="Calibri" pitchFamily="34" charset="0"/>
              </a:rPr>
              <a:t>tlak </a:t>
            </a:r>
            <a:r>
              <a:rPr lang="cs-CZ" sz="2000" dirty="0">
                <a:latin typeface="Calibri" pitchFamily="34" charset="0"/>
              </a:rPr>
              <a:t>- vznikne </a:t>
            </a:r>
            <a:r>
              <a:rPr lang="cs-CZ" sz="2000" b="1" dirty="0">
                <a:latin typeface="Calibri" pitchFamily="34" charset="0"/>
              </a:rPr>
              <a:t>podtlak</a:t>
            </a:r>
          </a:p>
        </p:txBody>
      </p:sp>
      <p:pic>
        <p:nvPicPr>
          <p:cNvPr id="5" name="Picture 2" descr="http://www.vyukovematerialy.cz/fyzika/obr7/manome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6327" y="3356992"/>
            <a:ext cx="6312123" cy="342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341848" y="2396813"/>
            <a:ext cx="8501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Jak ho změříme?  Kapalinovým manometrem.</a:t>
            </a:r>
          </a:p>
          <a:p>
            <a:r>
              <a:rPr lang="cs-CZ" dirty="0" smtClean="0"/>
              <a:t>Jedno rameno připojíme k nádobě s plynem, druhé necháme otevřené. Přetlak nebo podtlak určíme pomocí rozdílu hladin kapaliny v obou ramenech.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LAK PLYNU V UZAVŘENÉ NÁDOBĚ - ppt stáhn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775848" cy="583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19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LAK PLYNU V UZAVŘENÉ NÁDOBĚ - ppt stáhn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111951" cy="608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552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491</Words>
  <Application>Microsoft Office PowerPoint</Application>
  <PresentationFormat>Předvádění na obrazovce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Změny atmosférického tlaku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Mechanické vlastnosti plynů</dc:title>
  <dc:creator>Uzivatel</dc:creator>
  <cp:lastModifiedBy>Martykánová Jiřina</cp:lastModifiedBy>
  <cp:revision>42</cp:revision>
  <dcterms:created xsi:type="dcterms:W3CDTF">2013-04-07T14:20:33Z</dcterms:created>
  <dcterms:modified xsi:type="dcterms:W3CDTF">2020-05-11T06:09:58Z</dcterms:modified>
</cp:coreProperties>
</file>